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71" r:id="rId17"/>
    <p:sldId id="464" r:id="rId18"/>
    <p:sldId id="475" r:id="rId19"/>
    <p:sldId id="472" r:id="rId20"/>
    <p:sldId id="476" r:id="rId21"/>
    <p:sldId id="478" r:id="rId22"/>
    <p:sldId id="470" r:id="rId23"/>
    <p:sldId id="480" r:id="rId24"/>
    <p:sldId id="479" r:id="rId25"/>
    <p:sldId id="482" r:id="rId26"/>
    <p:sldId id="324" r:id="rId27"/>
    <p:sldId id="306" r:id="rId28"/>
    <p:sldId id="352" r:id="rId29"/>
    <p:sldId id="370" r:id="rId30"/>
    <p:sldId id="351" r:id="rId3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65981" autoAdjust="0"/>
  </p:normalViewPr>
  <p:slideViewPr>
    <p:cSldViewPr snapToGrid="0">
      <p:cViewPr varScale="1">
        <p:scale>
          <a:sx n="54" d="100"/>
          <a:sy n="54" d="100"/>
        </p:scale>
        <p:origin x="1714" y="6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30/09/2023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a recuperação. Se a precisão for crucial, você pode aumentar o limiar para reduzir os falsos positivos, mesmo que isso signifique reduzir a recuperação. Se a recuperação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00B05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585626" y="1690688"/>
            <a:ext cx="5442250"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00B050"/>
                </a:solidFill>
              </a:rPr>
              <a:t>enganosa com problemas 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r>
                  <a:rPr lang="pt-BR" dirty="0">
                    <a:solidFill>
                      <a:schemeClr val="tx1"/>
                    </a:solidFill>
                  </a:rPr>
                  <a:t>Portanto, quando temos </a:t>
                </a:r>
                <a:r>
                  <a:rPr lang="pt-BR" b="1" i="1" dirty="0">
                    <a:solidFill>
                      <a:srgbClr val="00B050"/>
                    </a:solidFill>
                  </a:rPr>
                  <a:t>classes desbalanceadas, precisamos analisar outras métricas</a:t>
                </a:r>
                <a:r>
                  <a:rPr lang="pt-BR" dirty="0">
                    <a:solidFill>
                      <a:schemeClr val="tx1"/>
                    </a:solidFill>
                  </a:rPr>
                  <a:t>.</a:t>
                </a:r>
              </a:p>
              <a:p>
                <a:pPr lvl="1">
                  <a:buFont typeface="Wingdings" panose="05000000000000000000" pitchFamily="2" charset="2"/>
                  <a:buChar char="§"/>
                </a:pPr>
                <a:r>
                  <a:rPr lang="pt-BR" dirty="0">
                    <a:solidFill>
                      <a:schemeClr val="tx1"/>
                    </a:solidFill>
                  </a:rPr>
                  <a:t>O mesmo aconteceria se TN fosse muito maior do que TP, FN e FP</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dirty="0"/>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t>Recall</a:t>
            </a:r>
            <a:r>
              <a:rPr lang="pt-BR" dirty="0"/>
              <a:t> ou </a:t>
            </a:r>
            <a:r>
              <a:rPr lang="pt-BR" b="1" i="1" dirty="0"/>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dirty="0"/>
              <a:t>Especificidade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6AE9087-3D2E-DF8E-D6D3-12EDE543712C}"/>
                  </a:ext>
                </a:extLst>
              </p:cNvPr>
              <p:cNvSpPr>
                <a:spLocks noGrp="1"/>
              </p:cNvSpPr>
              <p:nvPr>
                <p:ph idx="1"/>
              </p:nvPr>
            </p:nvSpPr>
            <p:spPr>
              <a:xfrm>
                <a:off x="6462349" y="1859491"/>
                <a:ext cx="5709300" cy="4998509"/>
              </a:xfrm>
            </p:spPr>
            <p:txBody>
              <a:bodyPr>
                <a:normAutofit lnSpcReduction="10000"/>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selecionar, uma vez, cada classe como sendo a classe positiva, enquanto todas as demais classes formam a classe negativa.</a:t>
                </a:r>
              </a:p>
              <a:p>
                <a:pPr lvl="1">
                  <a:buFont typeface="Wingdings" panose="05000000000000000000" pitchFamily="2" charset="2"/>
                  <a:buChar char="§"/>
                </a:pPr>
                <a:r>
                  <a:rPr lang="pt-BR" dirty="0"/>
                  <a:t>Estratégia um-contra-o-resto.</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06AE9087-3D2E-DF8E-D6D3-12EDE543712C}"/>
                  </a:ext>
                </a:extLst>
              </p:cNvPr>
              <p:cNvSpPr>
                <a:spLocks noGrp="1" noRot="1" noChangeAspect="1" noMove="1" noResize="1" noEditPoints="1" noAdjustHandles="1" noChangeArrowheads="1" noChangeShapeType="1" noTextEdit="1"/>
              </p:cNvSpPr>
              <p:nvPr>
                <p:ph idx="1"/>
              </p:nvPr>
            </p:nvSpPr>
            <p:spPr>
              <a:xfrm>
                <a:off x="6462349" y="1859491"/>
                <a:ext cx="5709300" cy="4998509"/>
              </a:xfrm>
              <a:blipFill>
                <a:blip r:embed="rId3"/>
                <a:stretch>
                  <a:fillRect l="-1921" t="-2683" r="-1494" b="-219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870" r="-438994" b="-337391"/>
                          </a:stretch>
                        </a:blipFill>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100870" r="-438994" b="-2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200870" r="-438994" b="-1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828" t="-501449" r="-20086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887" t="-501449" r="-10173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4397" t="-501449" r="-129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2063640" y="2305325"/>
                <a:ext cx="4233333"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2063640" y="2305325"/>
                <a:ext cx="4233333" cy="461665"/>
              </a:xfrm>
              <a:prstGeom prst="rect">
                <a:avLst/>
              </a:prstGeom>
              <a:blipFill>
                <a:blip r:embed="rId5"/>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7092" r="-515702"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41121" r="-515702" b="-253271"/>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82979" r="-515702" b="-92199"/>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4231" t="-725455" r="-200000"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5411" t="-725455" r="-100966"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1" t="-725455" r="-966"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7092" r="-548246"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106338" r="-548246" b="-166197"/>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276415" r="-548246" b="-122642"/>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231" t="-725455" r="-200481"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411" t="-725455" r="-101449"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5411" t="-725455" r="-1449"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2167466" y="2365178"/>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2167466" y="2365178"/>
                <a:ext cx="3793067" cy="461665"/>
              </a:xfrm>
              <a:prstGeom prst="rect">
                <a:avLst/>
              </a:prstGeom>
              <a:blipFill>
                <a:blip r:embed="rId5"/>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FA95A716-2329-11F1-7CC2-2B3C42F20DCF}"/>
                  </a:ext>
                </a:extLst>
              </p:cNvPr>
              <p:cNvSpPr txBox="1"/>
              <p:nvPr/>
            </p:nvSpPr>
            <p:spPr>
              <a:xfrm>
                <a:off x="8173155" y="2374387"/>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7" name="CaixaDeTexto 6">
                <a:extLst>
                  <a:ext uri="{FF2B5EF4-FFF2-40B4-BE49-F238E27FC236}">
                    <a16:creationId xmlns:a16="http://schemas.microsoft.com/office/drawing/2014/main" id="{FA95A716-2329-11F1-7CC2-2B3C42F20DCF}"/>
                  </a:ext>
                </a:extLst>
              </p:cNvPr>
              <p:cNvSpPr txBox="1">
                <a:spLocks noRot="1" noChangeAspect="1" noMove="1" noResize="1" noEditPoints="1" noAdjustHandles="1" noChangeArrowheads="1" noChangeShapeType="1" noTextEdit="1"/>
              </p:cNvSpPr>
              <p:nvPr/>
            </p:nvSpPr>
            <p:spPr>
              <a:xfrm>
                <a:off x="8173155" y="2374387"/>
                <a:ext cx="3793067" cy="461665"/>
              </a:xfrm>
              <a:prstGeom prst="rect">
                <a:avLst/>
              </a:prstGeom>
              <a:blipFill>
                <a:blip r:embed="rId6"/>
                <a:stretch>
                  <a:fillRect t="-9211"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são iguais</a:t>
            </a:r>
            <a:r>
              <a:rPr lang="pt-BR" dirty="0"/>
              <a:t>?</a:t>
            </a:r>
          </a:p>
          <a:p>
            <a:r>
              <a:rPr lang="pt-BR" dirty="0"/>
              <a:t>Nesse caso, para analisarmos o desempenho de um classificador, precisamos de uma métrica que </a:t>
            </a:r>
            <a:r>
              <a:rPr lang="pt-BR" b="1" i="1" dirty="0">
                <a:solidFill>
                  <a:srgbClr val="00B050"/>
                </a:solidFill>
              </a:rPr>
              <a:t>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combina as duas métricas em uma única.</a:t>
                </a:r>
              </a:p>
              <a:p>
                <a:r>
                  <a:rPr lang="pt-BR" dirty="0"/>
                  <a:t>A métrica dá a mesma importância 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 preferência por precisão ou </a:t>
            </a:r>
            <a:r>
              <a:rPr lang="pt-BR" b="0" i="1" dirty="0">
                <a:effectLst/>
              </a:rPr>
              <a:t>recall</a:t>
            </a:r>
            <a:r>
              <a:rPr lang="pt-BR" b="0" i="0" dirty="0">
                <a:effectLst/>
              </a:rPr>
              <a:t>, etc.</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512526" y="1825624"/>
            <a:ext cx="6583680" cy="5032375"/>
          </a:xfrm>
        </p:spPr>
        <p:txBody>
          <a:bodyPr>
            <a:normAutofit/>
          </a:bodyPr>
          <a:lstStyle/>
          <a:p>
            <a:r>
              <a:rPr lang="pt-BR" dirty="0"/>
              <a:t>Comparamos </a:t>
            </a:r>
            <a:r>
              <a:rPr lang="pt-BR" b="1" i="1" dirty="0">
                <a:solidFill>
                  <a:srgbClr val="00B050"/>
                </a:solidFill>
              </a:rPr>
              <a:t>classificadores binários</a:t>
            </a:r>
            <a:r>
              <a:rPr lang="pt-BR" dirty="0"/>
              <a:t> criando </a:t>
            </a:r>
            <a:r>
              <a:rPr lang="pt-BR" b="1" i="1" dirty="0"/>
              <a:t>curvas ROC</a:t>
            </a:r>
            <a:r>
              <a:rPr lang="pt-BR" dirty="0"/>
              <a:t> para cada um deles. </a:t>
            </a:r>
          </a:p>
          <a:p>
            <a:r>
              <a:rPr lang="pt-BR" dirty="0"/>
              <a:t>Por exemplo, considerem as </a:t>
            </a:r>
            <a:r>
              <a:rPr lang="pt-BR" b="1" i="1" dirty="0"/>
              <a:t>curvas ROC </a:t>
            </a:r>
            <a:r>
              <a:rPr lang="pt-BR" dirty="0"/>
              <a:t>na figura ao lado. </a:t>
            </a:r>
          </a:p>
          <a:p>
            <a:r>
              <a:rPr lang="pt-BR" dirty="0"/>
              <a:t>Para decidir qual o melhor </a:t>
            </a:r>
            <a:r>
              <a:rPr lang="pt-BR" b="1" i="1" dirty="0"/>
              <a:t>classificador</a:t>
            </a:r>
            <a:r>
              <a:rPr lang="pt-BR" dirty="0"/>
              <a:t>, podemos analisar a </a:t>
            </a:r>
            <a:r>
              <a:rPr lang="pt-BR" b="1" i="1" dirty="0"/>
              <a:t>área sob a curva (ASC) ROC</a:t>
            </a:r>
            <a:r>
              <a:rPr lang="pt-BR" dirty="0"/>
              <a:t>.</a:t>
            </a:r>
          </a:p>
          <a:p>
            <a:r>
              <a:rPr lang="pt-BR" b="1" i="1" dirty="0"/>
              <a:t>ASC</a:t>
            </a:r>
            <a:r>
              <a:rPr lang="pt-BR" dirty="0"/>
              <a:t> é outra métrica da qualidade de um classificador. </a:t>
            </a:r>
          </a:p>
          <a:p>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r>
              <a:rPr lang="pt-BR" dirty="0"/>
              <a:t>Possibilita a análise de diferentes métricas de desempenho independente do </a:t>
            </a:r>
            <a:r>
              <a:rPr lang="pt-BR" b="1" i="1" dirty="0"/>
              <a:t>limiar de quantização</a:t>
            </a:r>
            <a:r>
              <a:rPr lang="pt-BR" dirty="0"/>
              <a:t>.</a:t>
            </a:r>
          </a:p>
          <a:p>
            <a:pPr lvl="1"/>
            <a:r>
              <a:rPr lang="pt-BR" dirty="0"/>
              <a:t>Auxilia o estudo de diferentes </a:t>
            </a:r>
            <a:r>
              <a:rPr lang="pt-BR" b="1" i="1" dirty="0"/>
              <a:t>limiares</a:t>
            </a:r>
            <a:r>
              <a:rPr lang="pt-BR" dirty="0"/>
              <a:t> para lidar com problemas de </a:t>
            </a:r>
            <a:r>
              <a:rPr lang="pt-BR" b="1" i="1" dirty="0"/>
              <a:t>desbalanceamento</a:t>
            </a:r>
            <a:r>
              <a:rPr lang="pt-BR" dirty="0"/>
              <a:t> nos dados.</a:t>
            </a:r>
          </a:p>
          <a:p>
            <a:r>
              <a:rPr lang="pt-BR" b="1" dirty="0"/>
              <a:t>Desvantagens</a:t>
            </a:r>
          </a:p>
          <a:p>
            <a:pPr lvl="1"/>
            <a:r>
              <a:rPr lang="pt-BR" dirty="0"/>
              <a:t>Usada em problemas de </a:t>
            </a:r>
            <a:r>
              <a:rPr lang="pt-BR" b="1" i="1" dirty="0"/>
              <a:t>classificação binária</a:t>
            </a:r>
            <a:r>
              <a:rPr lang="pt-BR" dirty="0"/>
              <a:t>. </a:t>
            </a:r>
          </a:p>
          <a:p>
            <a:pPr lvl="1"/>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825067" y="1825624"/>
                <a:ext cx="6220177" cy="5032375"/>
              </a:xfrm>
            </p:spPr>
            <p:txBody>
              <a:bodyPr>
                <a:normAutofit lnSpcReduction="10000"/>
              </a:bodyPr>
              <a:lstStyle/>
              <a:p>
                <a:r>
                  <a:rPr lang="pt-BR" b="1" i="1" dirty="0"/>
                  <a:t>Verdadeiro Positivo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 Negativo</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 Positivo </a:t>
                </a:r>
                <a:r>
                  <a:rPr lang="pt-BR" dirty="0"/>
                  <a:t>(FP): número de exemplos atribuídos à classe positiva, mas que pertencem à classe negativa.</a:t>
                </a:r>
              </a:p>
              <a:p>
                <a:r>
                  <a:rPr lang="pt-BR" b="1" i="1" dirty="0"/>
                  <a:t>Falso Negativo</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825067" y="1825624"/>
                <a:ext cx="6220177" cy="5032375"/>
              </a:xfrm>
              <a:blipFill>
                <a:blip r:embed="rId3"/>
                <a:stretch>
                  <a:fillRect l="-1765" t="-2663"/>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nvGraphicFramePr>
        <p:xfrm>
          <a:off x="1429261" y="2713392"/>
          <a:ext cx="3993446" cy="1645920"/>
        </p:xfrm>
        <a:graphic>
          <a:graphicData uri="http://schemas.openxmlformats.org/drawingml/2006/table">
            <a:tbl>
              <a:tblPr firstRow="1" bandRow="1">
                <a:tableStyleId>{5C22544A-7EE6-4342-B048-85BDC9FD1C3A}</a:tableStyleId>
              </a:tblPr>
              <a:tblGrid>
                <a:gridCol w="1996723">
                  <a:extLst>
                    <a:ext uri="{9D8B030D-6E8A-4147-A177-3AD203B41FA5}">
                      <a16:colId xmlns:a16="http://schemas.microsoft.com/office/drawing/2014/main" val="2780398905"/>
                    </a:ext>
                  </a:extLst>
                </a:gridCol>
                <a:gridCol w="1996723">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 </a:t>
                      </a:r>
                      <a:br>
                        <a:rPr lang="pt-BR" sz="2400" b="1" dirty="0">
                          <a:solidFill>
                            <a:srgbClr val="FF0000"/>
                          </a:solidFill>
                          <a:effectLst/>
                        </a:rPr>
                      </a:br>
                      <a:r>
                        <a:rPr lang="pt-BR" sz="2400" b="1" dirty="0">
                          <a:solidFill>
                            <a:srgbClr val="FF0000"/>
                          </a:solidFill>
                          <a:effectLst/>
                        </a:rPr>
                        <a:t>Negativo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 </a:t>
                      </a:r>
                      <a:br>
                        <a:rPr lang="pt-BR" sz="2400" b="1" dirty="0">
                          <a:solidFill>
                            <a:srgbClr val="0000FF"/>
                          </a:solidFill>
                          <a:effectLst/>
                        </a:rPr>
                      </a:br>
                      <a:r>
                        <a:rPr lang="pt-BR" sz="2400" b="1" dirty="0">
                          <a:solidFill>
                            <a:srgbClr val="0000FF"/>
                          </a:solidFill>
                          <a:effectLst/>
                        </a:rPr>
                        <a:t>Positivo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 </a:t>
                      </a:r>
                      <a:br>
                        <a:rPr lang="pt-BR" sz="2400" b="1" dirty="0">
                          <a:solidFill>
                            <a:srgbClr val="00B050"/>
                          </a:solidFill>
                          <a:effectLst/>
                        </a:rPr>
                      </a:br>
                      <a:r>
                        <a:rPr lang="pt-BR" sz="2400" b="1" dirty="0">
                          <a:solidFill>
                            <a:srgbClr val="00B050"/>
                          </a:solidFill>
                          <a:effectLst/>
                        </a:rPr>
                        <a:t>Positivo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423427"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11895</TotalTime>
  <Words>4342</Words>
  <Application>Microsoft Office PowerPoint</Application>
  <PresentationFormat>Widescreen</PresentationFormat>
  <Paragraphs>350</Paragraphs>
  <Slides>30</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Matriz de confusão para caso multiclasses (Q&gt;2)</vt:lpstr>
      <vt:lpstr>Matriz de confusão para caso multiclasses (Q&gt;2)</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Comparando classificadores com a curva ROC</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1747</cp:revision>
  <dcterms:created xsi:type="dcterms:W3CDTF">2020-01-20T13:50:05Z</dcterms:created>
  <dcterms:modified xsi:type="dcterms:W3CDTF">2023-09-30T21:35:11Z</dcterms:modified>
</cp:coreProperties>
</file>